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Slab"/>
      <p:regular r:id="rId16"/>
      <p:bold r:id="rId17"/>
    </p:embeddedFont>
    <p:embeddedFont>
      <p:font typeface="Roboto"/>
      <p:regular r:id="rId18"/>
      <p:bold r:id="rId19"/>
      <p:italic r:id="rId20"/>
      <p:boldItalic r:id="rId21"/>
    </p:embeddedFont>
    <p:embeddedFont>
      <p:font typeface="Roboto Medium"/>
      <p:regular r:id="rId22"/>
      <p:bold r:id="rId23"/>
      <p:italic r:id="rId24"/>
      <p:boldItalic r:id="rId25"/>
    </p:embeddedFont>
    <p:embeddedFont>
      <p:font typeface="Montserrat"/>
      <p:regular r:id="rId26"/>
      <p:bold r:id="rId27"/>
      <p:italic r:id="rId28"/>
      <p:boldItalic r:id="rId29"/>
    </p:embeddedFont>
    <p:embeddedFont>
      <p:font typeface="Montserrat Medium"/>
      <p:regular r:id="rId30"/>
      <p:bold r:id="rId31"/>
      <p:italic r:id="rId32"/>
      <p:boldItalic r:id="rId33"/>
    </p:embeddedFont>
    <p:embeddedFont>
      <p:font typeface="Helvetica Neue"/>
      <p:regular r:id="rId34"/>
      <p:bold r:id="rId35"/>
      <p:italic r:id="rId36"/>
      <p:boldItalic r:id="rId37"/>
    </p:embeddedFont>
    <p:embeddedFont>
      <p:font typeface="Helvetica Neue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2" roundtripDataSignature="AMtx7miSRqXFwY3UsFyHsqdH1cC8l5xZ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font" Target="fonts/Roboto-italic.fntdata"/><Relationship Id="rId42" Type="http://customschemas.google.com/relationships/presentationmetadata" Target="metadata"/><Relationship Id="rId41" Type="http://schemas.openxmlformats.org/officeDocument/2006/relationships/font" Target="fonts/HelveticaNeueLight-boldItalic.fntdata"/><Relationship Id="rId22" Type="http://schemas.openxmlformats.org/officeDocument/2006/relationships/font" Target="fonts/RobotoMedium-regular.fntdata"/><Relationship Id="rId21" Type="http://schemas.openxmlformats.org/officeDocument/2006/relationships/font" Target="fonts/Roboto-boldItalic.fntdata"/><Relationship Id="rId24" Type="http://schemas.openxmlformats.org/officeDocument/2006/relationships/font" Target="fonts/RobotoMedium-italic.fntdata"/><Relationship Id="rId23"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RobotoMedium-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bold.fntdata"/><Relationship Id="rId30" Type="http://schemas.openxmlformats.org/officeDocument/2006/relationships/font" Target="fonts/MontserratMedium-regular.fntdata"/><Relationship Id="rId11" Type="http://schemas.openxmlformats.org/officeDocument/2006/relationships/slide" Target="slides/slide5.xml"/><Relationship Id="rId33" Type="http://schemas.openxmlformats.org/officeDocument/2006/relationships/font" Target="fonts/MontserratMedium-boldItalic.fntdata"/><Relationship Id="rId10" Type="http://schemas.openxmlformats.org/officeDocument/2006/relationships/slide" Target="slides/slide4.xml"/><Relationship Id="rId32" Type="http://schemas.openxmlformats.org/officeDocument/2006/relationships/font" Target="fonts/MontserratMedium-italic.fntdata"/><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font" Target="fonts/RobotoSlab-bold.fntdata"/><Relationship Id="rId39" Type="http://schemas.openxmlformats.org/officeDocument/2006/relationships/font" Target="fonts/HelveticaNeueLight-bold.fntdata"/><Relationship Id="rId16" Type="http://schemas.openxmlformats.org/officeDocument/2006/relationships/font" Target="fonts/RobotoSlab-regular.fntdata"/><Relationship Id="rId38" Type="http://schemas.openxmlformats.org/officeDocument/2006/relationships/font" Target="fonts/HelveticaNeueLight-regular.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0b2ec4e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a0b2ec4e4f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1" l="17602" r="17989" t="1332"/>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3.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32.jpg"/><Relationship Id="rId5"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Intro to Relations DBs &amp; SQL</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Relational Databases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SQL</a:t>
            </a:r>
            <a:endParaRPr b="0" i="0" sz="1400" u="none" cap="none" strike="noStrike">
              <a:solidFill>
                <a:srgbClr val="000000"/>
              </a:solidFill>
              <a:latin typeface="Arial"/>
              <a:ea typeface="Arial"/>
              <a:cs typeface="Arial"/>
              <a:sym typeface="Arial"/>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Different SQL Standards</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434343"/>
                </a:solidFill>
                <a:latin typeface="Montserrat"/>
                <a:ea typeface="Montserrat"/>
                <a:cs typeface="Montserrat"/>
                <a:sym typeface="Montserrat"/>
              </a:rPr>
              <a:t>Relational databases</a:t>
            </a:r>
            <a:endParaRPr b="0" i="0" sz="2100" u="none" cap="none" strike="noStrike">
              <a:solidFill>
                <a:srgbClr val="2E2E2E"/>
              </a:solidFill>
              <a:latin typeface="Montserrat"/>
              <a:ea typeface="Montserrat"/>
              <a:cs typeface="Montserrat"/>
              <a:sym typeface="Montserrat"/>
            </a:endParaRPr>
          </a:p>
        </p:txBody>
      </p:sp>
      <p:sp>
        <p:nvSpPr>
          <p:cNvPr id="236" name="Google Shape;236;p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37" name="Google Shape;237;p4"/>
          <p:cNvPicPr preferRelativeResize="0"/>
          <p:nvPr/>
        </p:nvPicPr>
        <p:blipFill rotWithShape="1">
          <a:blip r:embed="rId4">
            <a:alphaModFix/>
          </a:blip>
          <a:srcRect b="4415" l="0" r="0" t="0"/>
          <a:stretch/>
        </p:blipFill>
        <p:spPr>
          <a:xfrm>
            <a:off x="4572436" y="2400300"/>
            <a:ext cx="4108439" cy="2296324"/>
          </a:xfrm>
          <a:prstGeom prst="rect">
            <a:avLst/>
          </a:prstGeom>
          <a:noFill/>
          <a:ln>
            <a:noFill/>
          </a:ln>
        </p:spPr>
      </p:pic>
      <p:pic>
        <p:nvPicPr>
          <p:cNvPr id="238" name="Google Shape;238;p4"/>
          <p:cNvPicPr preferRelativeResize="0"/>
          <p:nvPr/>
        </p:nvPicPr>
        <p:blipFill rotWithShape="1">
          <a:blip r:embed="rId5">
            <a:alphaModFix/>
          </a:blip>
          <a:srcRect b="0" l="0" r="0" t="0"/>
          <a:stretch/>
        </p:blipFill>
        <p:spPr>
          <a:xfrm>
            <a:off x="722401" y="2004001"/>
            <a:ext cx="3077300" cy="2692625"/>
          </a:xfrm>
          <a:prstGeom prst="rect">
            <a:avLst/>
          </a:prstGeom>
          <a:noFill/>
          <a:ln>
            <a:noFill/>
          </a:ln>
        </p:spPr>
      </p:pic>
      <p:sp>
        <p:nvSpPr>
          <p:cNvPr id="239" name="Google Shape;239;p4"/>
          <p:cNvSpPr txBox="1"/>
          <p:nvPr/>
        </p:nvSpPr>
        <p:spPr>
          <a:xfrm>
            <a:off x="1360900" y="1478500"/>
            <a:ext cx="1800300" cy="33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ERD diagram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5"/>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What are fields </a:t>
            </a:r>
            <a:r>
              <a:rPr b="0" i="0" lang="en" sz="2300" u="none" cap="none" strike="noStrike">
                <a:solidFill>
                  <a:srgbClr val="2DC5FA"/>
                </a:solidFill>
                <a:latin typeface="Montserrat"/>
                <a:ea typeface="Montserrat"/>
                <a:cs typeface="Montserrat"/>
                <a:sym typeface="Montserrat"/>
              </a:rPr>
              <a:t>and records on a SQL database? </a:t>
            </a:r>
            <a:endParaRPr b="0" i="0" sz="2300" u="none" cap="none" strike="noStrike">
              <a:solidFill>
                <a:srgbClr val="2DC5FA"/>
              </a:solidFill>
              <a:latin typeface="Montserrat"/>
              <a:ea typeface="Montserrat"/>
              <a:cs typeface="Montserrat"/>
              <a:sym typeface="Montserrat"/>
            </a:endParaRPr>
          </a:p>
        </p:txBody>
      </p:sp>
      <p:sp>
        <p:nvSpPr>
          <p:cNvPr id="245" name="Google Shape;245;p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46" name="Google Shape;246;p5"/>
          <p:cNvPicPr preferRelativeResize="0"/>
          <p:nvPr/>
        </p:nvPicPr>
        <p:blipFill rotWithShape="1">
          <a:blip r:embed="rId4">
            <a:alphaModFix/>
          </a:blip>
          <a:srcRect b="0" l="0" r="0" t="0"/>
          <a:stretch/>
        </p:blipFill>
        <p:spPr>
          <a:xfrm>
            <a:off x="738000" y="1933875"/>
            <a:ext cx="5448300" cy="2476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a0b2ec4e4f_0_1"/>
          <p:cNvSpPr txBox="1"/>
          <p:nvPr>
            <p:ph type="ctrTitle"/>
          </p:nvPr>
        </p:nvSpPr>
        <p:spPr>
          <a:xfrm>
            <a:off x="311700" y="744575"/>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600"/>
              <a:t>Advantages of SQL databases</a:t>
            </a:r>
            <a:endParaRPr sz="4600"/>
          </a:p>
        </p:txBody>
      </p:sp>
      <p:sp>
        <p:nvSpPr>
          <p:cNvPr id="252" name="Google Shape;252;ga0b2ec4e4f_0_1"/>
          <p:cNvSpPr txBox="1"/>
          <p:nvPr>
            <p:ph idx="1" type="subTitle"/>
          </p:nvPr>
        </p:nvSpPr>
        <p:spPr>
          <a:xfrm>
            <a:off x="768350" y="1674450"/>
            <a:ext cx="7697100" cy="24915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t>Unicity: non duplicated records</a:t>
            </a:r>
            <a:endParaRPr sz="2000"/>
          </a:p>
          <a:p>
            <a:pPr indent="0" lvl="0" marL="457200" rtl="0" algn="l">
              <a:lnSpc>
                <a:spcPct val="100000"/>
              </a:lnSpc>
              <a:spcBef>
                <a:spcPts val="0"/>
              </a:spcBef>
              <a:spcAft>
                <a:spcPts val="0"/>
              </a:spcAft>
              <a:buSzPts val="2800"/>
              <a:buNone/>
            </a:pPr>
            <a:r>
              <a:t/>
            </a:r>
            <a:endParaRPr sz="2000"/>
          </a:p>
          <a:p>
            <a:pPr indent="-355600" lvl="0" marL="457200" rtl="0" algn="l">
              <a:lnSpc>
                <a:spcPct val="100000"/>
              </a:lnSpc>
              <a:spcBef>
                <a:spcPts val="0"/>
              </a:spcBef>
              <a:spcAft>
                <a:spcPts val="0"/>
              </a:spcAft>
              <a:buSzPts val="2000"/>
              <a:buChar char="●"/>
            </a:pPr>
            <a:r>
              <a:rPr lang="en" sz="2000"/>
              <a:t>Atomicity: data integrity (ie: additions are not allowed if they don’t follow the format</a:t>
            </a:r>
            <a:endParaRPr sz="2000"/>
          </a:p>
          <a:p>
            <a:pPr indent="0" lvl="0" marL="457200" rtl="0" algn="l">
              <a:lnSpc>
                <a:spcPct val="100000"/>
              </a:lnSpc>
              <a:spcBef>
                <a:spcPts val="0"/>
              </a:spcBef>
              <a:spcAft>
                <a:spcPts val="0"/>
              </a:spcAft>
              <a:buSzPts val="2800"/>
              <a:buNone/>
            </a:pPr>
            <a:r>
              <a:t/>
            </a:r>
            <a:endParaRPr sz="2000"/>
          </a:p>
          <a:p>
            <a:pPr indent="-355600" lvl="0" marL="457200" rtl="0" algn="l">
              <a:lnSpc>
                <a:spcPct val="100000"/>
              </a:lnSpc>
              <a:spcBef>
                <a:spcPts val="0"/>
              </a:spcBef>
              <a:spcAft>
                <a:spcPts val="0"/>
              </a:spcAft>
              <a:buSzPts val="2000"/>
              <a:buChar char="●"/>
            </a:pPr>
            <a:r>
              <a:rPr lang="en" sz="2000"/>
              <a:t>Fast: CRUD operations can be performed pretty quickly</a:t>
            </a:r>
            <a:endParaRPr sz="2000"/>
          </a:p>
          <a:p>
            <a:pPr indent="0" lvl="0" marL="0" rtl="0" algn="l">
              <a:lnSpc>
                <a:spcPct val="100000"/>
              </a:lnSpc>
              <a:spcBef>
                <a:spcPts val="0"/>
              </a:spcBef>
              <a:spcAft>
                <a:spcPts val="0"/>
              </a:spcAft>
              <a:buSzPts val="2800"/>
              <a:buNone/>
            </a:pPr>
            <a:r>
              <a:t/>
            </a:r>
            <a:endParaRPr sz="2000"/>
          </a:p>
          <a:p>
            <a:pPr indent="-355600" lvl="0" marL="457200" rtl="0" algn="l">
              <a:lnSpc>
                <a:spcPct val="100000"/>
              </a:lnSpc>
              <a:spcBef>
                <a:spcPts val="0"/>
              </a:spcBef>
              <a:spcAft>
                <a:spcPts val="0"/>
              </a:spcAft>
              <a:buSzPts val="2000"/>
              <a:buChar char="●"/>
            </a:pPr>
            <a:r>
              <a:rPr lang="en" sz="2000"/>
              <a:t>Collaboration: many users can have access to the database with different roles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sp>
        <p:nvSpPr>
          <p:cNvPr id="257" name="Google Shape;257;p6"/>
          <p:cNvSpPr txBox="1"/>
          <p:nvPr/>
        </p:nvSpPr>
        <p:spPr>
          <a:xfrm>
            <a:off x="805675" y="2295475"/>
            <a:ext cx="7215900" cy="2164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Developed in the 1970s by IBM researchers </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Was deemed as a standard language for Relational databases by ANSI and ISO</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Most prominent SQL standards used in the industry include standard SQL, T-SQL, P-SQL</a:t>
            </a:r>
            <a:endParaRPr b="0" i="0" sz="1400" u="none" cap="none" strike="noStrike">
              <a:solidFill>
                <a:srgbClr val="000000"/>
              </a:solidFill>
              <a:latin typeface="Montserrat"/>
              <a:ea typeface="Montserrat"/>
              <a:cs typeface="Montserrat"/>
              <a:sym typeface="Montserrat"/>
            </a:endParaRPr>
          </a:p>
          <a:p>
            <a:pPr indent="-317500" lvl="0" marL="457200" marR="0" rtl="0" algn="l">
              <a:lnSpc>
                <a:spcPct val="150000"/>
              </a:lnSpc>
              <a:spcBef>
                <a:spcPts val="0"/>
              </a:spcBef>
              <a:spcAft>
                <a:spcPts val="0"/>
              </a:spcAft>
              <a:buClr>
                <a:srgbClr val="000000"/>
              </a:buClr>
              <a:buSzPts val="1400"/>
              <a:buFont typeface="Montserrat"/>
              <a:buChar char="●"/>
            </a:pPr>
            <a:r>
              <a:rPr b="0" i="0" lang="en" sz="1400" u="none" cap="none" strike="noStrike">
                <a:solidFill>
                  <a:srgbClr val="000000"/>
                </a:solidFill>
                <a:latin typeface="Montserrat"/>
                <a:ea typeface="Montserrat"/>
                <a:cs typeface="Montserrat"/>
                <a:sym typeface="Montserrat"/>
              </a:rPr>
              <a:t>Major players in relational databases are Oracle, Microsoft, Amazon, Google</a:t>
            </a:r>
            <a:endParaRPr b="0" i="0" sz="1400" u="none" cap="none" strike="noStrike">
              <a:solidFill>
                <a:srgbClr val="000000"/>
              </a:solidFill>
              <a:latin typeface="Montserrat"/>
              <a:ea typeface="Montserrat"/>
              <a:cs typeface="Montserrat"/>
              <a:sym typeface="Montserrat"/>
            </a:endParaRPr>
          </a:p>
        </p:txBody>
      </p:sp>
      <p:sp>
        <p:nvSpPr>
          <p:cNvPr id="258" name="Google Shape;258;p6"/>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What’s </a:t>
            </a:r>
            <a:r>
              <a:rPr b="1" i="0" lang="en" sz="2300" u="none" cap="none" strike="noStrike">
                <a:solidFill>
                  <a:srgbClr val="2DC5FA"/>
                </a:solidFill>
                <a:latin typeface="Montserrat"/>
                <a:ea typeface="Montserrat"/>
                <a:cs typeface="Montserrat"/>
                <a:sym typeface="Montserrat"/>
              </a:rPr>
              <a:t>SQL?</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2E2E2E"/>
                </a:solidFill>
                <a:latin typeface="Montserrat"/>
                <a:ea typeface="Montserrat"/>
                <a:cs typeface="Montserrat"/>
                <a:sym typeface="Montserrat"/>
              </a:rPr>
              <a:t>Structured Query Language</a:t>
            </a:r>
            <a:endParaRPr b="0" i="0" sz="2300" u="none" cap="none" strike="noStrike">
              <a:solidFill>
                <a:srgbClr val="2E2E2E"/>
              </a:solidFill>
              <a:latin typeface="Montserrat"/>
              <a:ea typeface="Montserrat"/>
              <a:cs typeface="Montserrat"/>
              <a:sym typeface="Montserrat"/>
            </a:endParaRPr>
          </a:p>
        </p:txBody>
      </p:sp>
      <p:sp>
        <p:nvSpPr>
          <p:cNvPr id="259" name="Google Shape;259;p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8"/>
          <p:cNvSpPr txBox="1"/>
          <p:nvPr/>
        </p:nvSpPr>
        <p:spPr>
          <a:xfrm>
            <a:off x="707704" y="1479186"/>
            <a:ext cx="6238416" cy="21645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50000"/>
              </a:lnSpc>
              <a:spcBef>
                <a:spcPts val="0"/>
              </a:spcBef>
              <a:spcAft>
                <a:spcPts val="0"/>
              </a:spcAft>
              <a:buClr>
                <a:srgbClr val="000000"/>
              </a:buClr>
              <a:buSzPts val="1300"/>
              <a:buFont typeface="Montserrat"/>
              <a:buChar char="●"/>
            </a:pPr>
            <a:r>
              <a:rPr i="0" lang="en" sz="1300" u="none" cap="none" strike="noStrike">
                <a:solidFill>
                  <a:srgbClr val="000000"/>
                </a:solidFill>
                <a:latin typeface="Roboto"/>
                <a:ea typeface="Roboto"/>
                <a:cs typeface="Roboto"/>
                <a:sym typeface="Roboto"/>
              </a:rPr>
              <a:t>T-SQL – Transact SQL is </a:t>
            </a:r>
            <a:r>
              <a:rPr i="0" lang="en" sz="1300" u="none" cap="none" strike="noStrike">
                <a:solidFill>
                  <a:srgbClr val="404040"/>
                </a:solidFill>
                <a:latin typeface="Roboto"/>
                <a:ea typeface="Roboto"/>
                <a:cs typeface="Roboto"/>
                <a:sym typeface="Roboto"/>
              </a:rPr>
              <a:t>Microsoft’s proprietary extension for working explicitly on Microsoft’s SQL Servers. It is used with Microsoft SQL Server or Azure Synapse environments. Note MSSQL is an acronym for MS SQL Servers which is a suite of software designed by Microsoft to store and process data</a:t>
            </a:r>
            <a:endParaRPr i="0" sz="1300" u="none" cap="none" strike="noStrike">
              <a:solidFill>
                <a:srgbClr val="000000"/>
              </a:solidFill>
              <a:latin typeface="Roboto"/>
              <a:ea typeface="Roboto"/>
              <a:cs typeface="Roboto"/>
              <a:sym typeface="Roboto"/>
            </a:endParaRPr>
          </a:p>
          <a:p>
            <a:pPr indent="-311150" lvl="0" marL="457200" marR="0" rtl="0" algn="l">
              <a:lnSpc>
                <a:spcPct val="150000"/>
              </a:lnSpc>
              <a:spcBef>
                <a:spcPts val="0"/>
              </a:spcBef>
              <a:spcAft>
                <a:spcPts val="0"/>
              </a:spcAft>
              <a:buClr>
                <a:srgbClr val="000000"/>
              </a:buClr>
              <a:buSzPts val="1300"/>
              <a:buFont typeface="Montserrat"/>
              <a:buChar char="●"/>
            </a:pPr>
            <a:r>
              <a:rPr b="0" i="0" lang="en" sz="1300" u="none" cap="none" strike="noStrike">
                <a:solidFill>
                  <a:srgbClr val="404040"/>
                </a:solidFill>
                <a:latin typeface="Roboto Slab"/>
                <a:ea typeface="Roboto Slab"/>
                <a:cs typeface="Roboto Slab"/>
                <a:sym typeface="Roboto Slab"/>
              </a:rPr>
              <a:t>PL/SQL – Procedural Language SQL, is Oracle’s version of standard SQL used on their servers</a:t>
            </a:r>
            <a:endParaRPr b="0" i="0" sz="1300" u="none" cap="none" strike="noStrike">
              <a:solidFill>
                <a:srgbClr val="000000"/>
              </a:solidFill>
              <a:latin typeface="Arial"/>
              <a:ea typeface="Arial"/>
              <a:cs typeface="Arial"/>
              <a:sym typeface="Arial"/>
            </a:endParaRPr>
          </a:p>
          <a:p>
            <a:pPr indent="-311150" lvl="0" marL="457200" marR="0" rtl="0" algn="l">
              <a:lnSpc>
                <a:spcPct val="150000"/>
              </a:lnSpc>
              <a:spcBef>
                <a:spcPts val="0"/>
              </a:spcBef>
              <a:spcAft>
                <a:spcPts val="0"/>
              </a:spcAft>
              <a:buClr>
                <a:srgbClr val="000000"/>
              </a:buClr>
              <a:buSzPts val="1300"/>
              <a:buFont typeface="Montserrat"/>
              <a:buChar char="●"/>
            </a:pPr>
            <a:r>
              <a:rPr b="0" i="0" lang="en" sz="1300" u="none" cap="none" strike="noStrike">
                <a:solidFill>
                  <a:srgbClr val="404040"/>
                </a:solidFill>
                <a:latin typeface="Roboto Slab"/>
                <a:ea typeface="Roboto Slab"/>
                <a:cs typeface="Roboto Slab"/>
                <a:sym typeface="Roboto Slab"/>
              </a:rPr>
              <a:t>MySQL - </a:t>
            </a:r>
            <a:r>
              <a:rPr b="0" i="0" lang="en" sz="1300" u="none" cap="none" strike="noStrike">
                <a:solidFill>
                  <a:srgbClr val="000000"/>
                </a:solidFill>
                <a:latin typeface="Arial"/>
                <a:ea typeface="Arial"/>
                <a:cs typeface="Arial"/>
                <a:sym typeface="Arial"/>
              </a:rPr>
              <a:t> It is an open-source SQL RDBMS developed and supported by Oracle. Even though it is developed by Oracle, it is different than Oracle DB and uses variant of SQL that is called MySQL also </a:t>
            </a:r>
            <a:endParaRPr b="0" i="0" sz="1300" u="none" cap="none" strike="noStrike">
              <a:solidFill>
                <a:srgbClr val="404040"/>
              </a:solidFill>
              <a:latin typeface="Roboto Slab"/>
              <a:ea typeface="Roboto Slab"/>
              <a:cs typeface="Roboto Slab"/>
              <a:sym typeface="Roboto Slab"/>
            </a:endParaRPr>
          </a:p>
          <a:p>
            <a:pPr indent="-228600" lvl="0" marL="457200" marR="0" rtl="0" algn="l">
              <a:lnSpc>
                <a:spcPct val="150000"/>
              </a:lnSpc>
              <a:spcBef>
                <a:spcPts val="0"/>
              </a:spcBef>
              <a:spcAft>
                <a:spcPts val="0"/>
              </a:spcAft>
              <a:buClr>
                <a:srgbClr val="000000"/>
              </a:buClr>
              <a:buSzPts val="1400"/>
              <a:buFont typeface="Montserrat"/>
              <a:buNone/>
            </a:pPr>
            <a:r>
              <a:t/>
            </a:r>
            <a:endParaRPr b="0" i="0" sz="1400" u="none" cap="none" strike="noStrike">
              <a:solidFill>
                <a:srgbClr val="404040"/>
              </a:solidFill>
              <a:latin typeface="Roboto Slab"/>
              <a:ea typeface="Roboto Slab"/>
              <a:cs typeface="Roboto Slab"/>
              <a:sym typeface="Roboto Slab"/>
            </a:endParaRPr>
          </a:p>
          <a:p>
            <a:pPr indent="-228600" lvl="0" marL="457200" marR="0" rtl="0" algn="l">
              <a:lnSpc>
                <a:spcPct val="150000"/>
              </a:lnSpc>
              <a:spcBef>
                <a:spcPts val="0"/>
              </a:spcBef>
              <a:spcAft>
                <a:spcPts val="0"/>
              </a:spcAft>
              <a:buClr>
                <a:srgbClr val="000000"/>
              </a:buClr>
              <a:buSzPts val="1400"/>
              <a:buFont typeface="Montserrat"/>
              <a:buNone/>
            </a:pPr>
            <a:r>
              <a:t/>
            </a:r>
            <a:endParaRPr b="0" i="0" sz="1400" u="none" cap="none" strike="noStrike">
              <a:solidFill>
                <a:srgbClr val="000000"/>
              </a:solidFill>
              <a:latin typeface="Montserrat"/>
              <a:ea typeface="Montserrat"/>
              <a:cs typeface="Montserrat"/>
              <a:sym typeface="Montserrat"/>
            </a:endParaRPr>
          </a:p>
        </p:txBody>
      </p:sp>
      <p:sp>
        <p:nvSpPr>
          <p:cNvPr id="265" name="Google Shape;265;p8"/>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Different industry standards  in </a:t>
            </a:r>
            <a:r>
              <a:rPr b="1" i="0" lang="en" sz="2300" u="none" cap="none" strike="noStrike">
                <a:solidFill>
                  <a:srgbClr val="2DC5FA"/>
                </a:solidFill>
                <a:latin typeface="Montserrat"/>
                <a:ea typeface="Montserrat"/>
                <a:cs typeface="Montserrat"/>
                <a:sym typeface="Montserrat"/>
              </a:rPr>
              <a:t>SQL?</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2DC5FA"/>
              </a:solidFill>
              <a:latin typeface="Montserrat"/>
              <a:ea typeface="Montserrat"/>
              <a:cs typeface="Montserrat"/>
              <a:sym typeface="Montserrat"/>
            </a:endParaRPr>
          </a:p>
        </p:txBody>
      </p:sp>
      <p:sp>
        <p:nvSpPr>
          <p:cNvPr id="266" name="Google Shape;266;p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67" name="Google Shape;267;p8"/>
          <p:cNvPicPr preferRelativeResize="0"/>
          <p:nvPr/>
        </p:nvPicPr>
        <p:blipFill rotWithShape="1">
          <a:blip r:embed="rId3">
            <a:alphaModFix/>
          </a:blip>
          <a:srcRect b="0" l="0" r="0" t="0"/>
          <a:stretch/>
        </p:blipFill>
        <p:spPr>
          <a:xfrm>
            <a:off x="6946120" y="1479186"/>
            <a:ext cx="1612280" cy="711300"/>
          </a:xfrm>
          <a:prstGeom prst="rect">
            <a:avLst/>
          </a:prstGeom>
          <a:noFill/>
          <a:ln>
            <a:noFill/>
          </a:ln>
        </p:spPr>
      </p:pic>
      <p:pic>
        <p:nvPicPr>
          <p:cNvPr id="268" name="Google Shape;268;p8"/>
          <p:cNvPicPr preferRelativeResize="0"/>
          <p:nvPr/>
        </p:nvPicPr>
        <p:blipFill rotWithShape="1">
          <a:blip r:embed="rId4">
            <a:alphaModFix/>
          </a:blip>
          <a:srcRect b="0" l="0" r="0" t="0"/>
          <a:stretch/>
        </p:blipFill>
        <p:spPr>
          <a:xfrm>
            <a:off x="6946120" y="2561436"/>
            <a:ext cx="1612280" cy="711300"/>
          </a:xfrm>
          <a:prstGeom prst="rect">
            <a:avLst/>
          </a:prstGeom>
          <a:noFill/>
          <a:ln>
            <a:noFill/>
          </a:ln>
        </p:spPr>
      </p:pic>
      <p:pic>
        <p:nvPicPr>
          <p:cNvPr id="269" name="Google Shape;269;p8"/>
          <p:cNvPicPr preferRelativeResize="0"/>
          <p:nvPr/>
        </p:nvPicPr>
        <p:blipFill rotWithShape="1">
          <a:blip r:embed="rId5">
            <a:alphaModFix/>
          </a:blip>
          <a:srcRect b="0" l="0" r="0" t="0"/>
          <a:stretch/>
        </p:blipFill>
        <p:spPr>
          <a:xfrm>
            <a:off x="7174162" y="3643686"/>
            <a:ext cx="1156196" cy="5100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9"/>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Querying Data</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434343"/>
              </a:solidFill>
              <a:latin typeface="Montserrat"/>
              <a:ea typeface="Montserrat"/>
              <a:cs typeface="Montserrat"/>
              <a:sym typeface="Montserrat"/>
            </a:endParaRPr>
          </a:p>
          <a:p>
            <a:pPr indent="-374650" lvl="0" marL="457200" marR="0" rtl="0" algn="l">
              <a:lnSpc>
                <a:spcPct val="100000"/>
              </a:lnSpc>
              <a:spcBef>
                <a:spcPts val="0"/>
              </a:spcBef>
              <a:spcAft>
                <a:spcPts val="0"/>
              </a:spcAft>
              <a:buClr>
                <a:srgbClr val="2E2E2E"/>
              </a:buClr>
              <a:buSzPts val="2300"/>
              <a:buFont typeface="Montserrat"/>
              <a:buChar char="●"/>
            </a:pPr>
            <a:r>
              <a:rPr b="0" i="0" lang="en" sz="2300" u="none" cap="none" strike="noStrike">
                <a:solidFill>
                  <a:srgbClr val="2E2E2E"/>
                </a:solidFill>
                <a:latin typeface="Montserrat"/>
                <a:ea typeface="Montserrat"/>
                <a:cs typeface="Montserrat"/>
                <a:sym typeface="Montserrat"/>
              </a:rPr>
              <a:t>Basic Statement</a:t>
            </a:r>
            <a:r>
              <a:rPr lang="en" sz="2300">
                <a:solidFill>
                  <a:srgbClr val="2E2E2E"/>
                </a:solidFill>
                <a:latin typeface="Montserrat"/>
                <a:ea typeface="Montserrat"/>
                <a:cs typeface="Montserrat"/>
                <a:sym typeface="Montserrat"/>
              </a:rPr>
              <a:t>: </a:t>
            </a:r>
            <a:r>
              <a:rPr b="1" lang="en" sz="2300">
                <a:solidFill>
                  <a:srgbClr val="2E2E2E"/>
                </a:solidFill>
                <a:latin typeface="Montserrat"/>
                <a:ea typeface="Montserrat"/>
                <a:cs typeface="Montserrat"/>
                <a:sym typeface="Montserrat"/>
              </a:rPr>
              <a:t>Select</a:t>
            </a:r>
            <a:endParaRPr b="0" i="0" sz="2300" u="none" cap="none" strike="noStrike">
              <a:solidFill>
                <a:srgbClr val="2E2E2E"/>
              </a:solidFill>
              <a:latin typeface="Montserrat"/>
              <a:ea typeface="Montserrat"/>
              <a:cs typeface="Montserrat"/>
              <a:sym typeface="Montserrat"/>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2E2E2E"/>
              </a:solidFill>
              <a:latin typeface="Montserrat"/>
              <a:ea typeface="Montserrat"/>
              <a:cs typeface="Montserrat"/>
              <a:sym typeface="Montserrat"/>
            </a:endParaRPr>
          </a:p>
          <a:p>
            <a:pPr indent="-374650" lvl="0" marL="457200" marR="0" rtl="0" algn="l">
              <a:lnSpc>
                <a:spcPct val="100000"/>
              </a:lnSpc>
              <a:spcBef>
                <a:spcPts val="0"/>
              </a:spcBef>
              <a:spcAft>
                <a:spcPts val="0"/>
              </a:spcAft>
              <a:buClr>
                <a:srgbClr val="2E2E2E"/>
              </a:buClr>
              <a:buSzPts val="2300"/>
              <a:buFont typeface="Montserrat"/>
              <a:buChar char="●"/>
            </a:pPr>
            <a:r>
              <a:rPr lang="en" sz="2300">
                <a:solidFill>
                  <a:srgbClr val="2E2E2E"/>
                </a:solidFill>
                <a:latin typeface="Montserrat"/>
                <a:ea typeface="Montserrat"/>
                <a:cs typeface="Montserrat"/>
                <a:sym typeface="Montserrat"/>
              </a:rPr>
              <a:t>We can add filters </a:t>
            </a:r>
            <a:r>
              <a:rPr b="0" i="0" lang="en" sz="2300" u="none" cap="none" strike="noStrike">
                <a:solidFill>
                  <a:srgbClr val="2E2E2E"/>
                </a:solidFill>
                <a:latin typeface="Montserrat"/>
                <a:ea typeface="Montserrat"/>
                <a:cs typeface="Montserrat"/>
                <a:sym typeface="Montserrat"/>
              </a:rPr>
              <a:t>using: </a:t>
            </a:r>
            <a:r>
              <a:rPr b="1" i="1" lang="en" sz="2300" u="none" cap="none" strike="noStrike">
                <a:solidFill>
                  <a:srgbClr val="2E2E2E"/>
                </a:solidFill>
                <a:latin typeface="Montserrat"/>
                <a:ea typeface="Montserrat"/>
                <a:cs typeface="Montserrat"/>
                <a:sym typeface="Montserrat"/>
              </a:rPr>
              <a:t>where</a:t>
            </a:r>
            <a:r>
              <a:rPr b="0" i="0" lang="en" sz="2300" u="none" cap="none" strike="noStrike">
                <a:solidFill>
                  <a:srgbClr val="2E2E2E"/>
                </a:solidFill>
                <a:latin typeface="Montserrat"/>
                <a:ea typeface="Montserrat"/>
                <a:cs typeface="Montserrat"/>
                <a:sym typeface="Montserrat"/>
              </a:rPr>
              <a:t> </a:t>
            </a:r>
            <a:endParaRPr b="0" i="0" sz="2300" u="none" cap="none" strike="noStrike">
              <a:solidFill>
                <a:srgbClr val="2DC5FA"/>
              </a:solidFill>
              <a:latin typeface="Montserrat"/>
              <a:ea typeface="Montserrat"/>
              <a:cs typeface="Montserrat"/>
              <a:sym typeface="Montserrat"/>
            </a:endParaRPr>
          </a:p>
        </p:txBody>
      </p:sp>
      <p:sp>
        <p:nvSpPr>
          <p:cNvPr id="275" name="Google Shape;275;p9"/>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